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326" r:id="rId4"/>
    <p:sldId id="260" r:id="rId5"/>
    <p:sldId id="261" r:id="rId6"/>
    <p:sldId id="277" r:id="rId7"/>
    <p:sldId id="278" r:id="rId8"/>
    <p:sldId id="263" r:id="rId9"/>
    <p:sldId id="262" r:id="rId10"/>
    <p:sldId id="264" r:id="rId11"/>
    <p:sldId id="267" r:id="rId12"/>
    <p:sldId id="327" r:id="rId13"/>
    <p:sldId id="273" r:id="rId14"/>
    <p:sldId id="328" r:id="rId15"/>
    <p:sldId id="329" r:id="rId16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1" autoAdjust="0"/>
    <p:restoredTop sz="92415" autoAdjust="0"/>
  </p:normalViewPr>
  <p:slideViewPr>
    <p:cSldViewPr>
      <p:cViewPr varScale="1">
        <p:scale>
          <a:sx n="80" d="100"/>
          <a:sy n="80" d="100"/>
        </p:scale>
        <p:origin x="90" y="6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6799F-AC7F-4904-B845-B80B0816750B}" type="datetimeFigureOut">
              <a:rPr lang="ko-KR" altLang="en-US" smtClean="0"/>
              <a:t>2021-07-01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3013"/>
            <a:ext cx="4473575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9DBFDB-B40F-46EE-A72A-B82504225B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454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538A50-CD33-4408-B20D-B4ABE3B8121D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0839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E858-D68F-473F-8F41-91E0F365C915}" type="datetimeFigureOut">
              <a:rPr lang="ko-KR" altLang="en-US" smtClean="0"/>
              <a:t>2021-07-01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9AB1E-60E5-4CA9-974D-A00000F9E1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9939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E858-D68F-473F-8F41-91E0F365C915}" type="datetimeFigureOut">
              <a:rPr lang="ko-KR" altLang="en-US" smtClean="0"/>
              <a:t>2021-07-01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9AB1E-60E5-4CA9-974D-A00000F9E1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286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E858-D68F-473F-8F41-91E0F365C915}" type="datetimeFigureOut">
              <a:rPr lang="ko-KR" altLang="en-US" smtClean="0"/>
              <a:t>2021-07-01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9AB1E-60E5-4CA9-974D-A00000F9E1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2823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E858-D68F-473F-8F41-91E0F365C915}" type="datetimeFigureOut">
              <a:rPr lang="ko-KR" altLang="en-US" smtClean="0"/>
              <a:t>2021-07-01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9AB1E-60E5-4CA9-974D-A00000F9E1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18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E858-D68F-473F-8F41-91E0F365C915}" type="datetimeFigureOut">
              <a:rPr lang="ko-KR" altLang="en-US" smtClean="0"/>
              <a:t>2021-07-01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9AB1E-60E5-4CA9-974D-A00000F9E1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2162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E858-D68F-473F-8F41-91E0F365C915}" type="datetimeFigureOut">
              <a:rPr lang="ko-KR" altLang="en-US" smtClean="0"/>
              <a:t>2021-07-01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9AB1E-60E5-4CA9-974D-A00000F9E1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5939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E858-D68F-473F-8F41-91E0F365C915}" type="datetimeFigureOut">
              <a:rPr lang="ko-KR" altLang="en-US" smtClean="0"/>
              <a:t>2021-07-01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9AB1E-60E5-4CA9-974D-A00000F9E1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6414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E858-D68F-473F-8F41-91E0F365C915}" type="datetimeFigureOut">
              <a:rPr lang="ko-KR" altLang="en-US" smtClean="0"/>
              <a:t>2021-07-01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9AB1E-60E5-4CA9-974D-A00000F9E1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0637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E858-D68F-473F-8F41-91E0F365C915}" type="datetimeFigureOut">
              <a:rPr lang="ko-KR" altLang="en-US" smtClean="0"/>
              <a:t>2021-07-01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9AB1E-60E5-4CA9-974D-A00000F9E1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6952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E858-D68F-473F-8F41-91E0F365C915}" type="datetimeFigureOut">
              <a:rPr lang="ko-KR" altLang="en-US" smtClean="0"/>
              <a:t>2021-07-01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9AB1E-60E5-4CA9-974D-A00000F9E1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7398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E858-D68F-473F-8F41-91E0F365C915}" type="datetimeFigureOut">
              <a:rPr lang="ko-KR" altLang="en-US" smtClean="0"/>
              <a:t>2021-07-01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9AB1E-60E5-4CA9-974D-A00000F9E1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552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EFE858-D68F-473F-8F41-91E0F365C915}" type="datetimeFigureOut">
              <a:rPr lang="ko-KR" altLang="en-US" smtClean="0"/>
              <a:t>2021-07-01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9AB1E-60E5-4CA9-974D-A00000F9E1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561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131298"/>
            <a:ext cx="149542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949280"/>
            <a:ext cx="1246058" cy="578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0" y="-1"/>
            <a:ext cx="9144000" cy="5226991"/>
          </a:xfrm>
          <a:prstGeom prst="rect">
            <a:avLst/>
          </a:prstGeom>
          <a:solidFill>
            <a:srgbClr val="034E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927" dirty="0"/>
          </a:p>
        </p:txBody>
      </p:sp>
      <p:sp>
        <p:nvSpPr>
          <p:cNvPr id="7" name="Shape 74"/>
          <p:cNvSpPr txBox="1"/>
          <p:nvPr/>
        </p:nvSpPr>
        <p:spPr>
          <a:xfrm>
            <a:off x="439412" y="1815463"/>
            <a:ext cx="6655869" cy="720365"/>
          </a:xfrm>
          <a:prstGeom prst="rect">
            <a:avLst/>
          </a:prstGeom>
          <a:noFill/>
          <a:ln>
            <a:noFill/>
          </a:ln>
        </p:spPr>
        <p:txBody>
          <a:bodyPr lIns="93037" tIns="46506" rIns="93037" bIns="46506" anchor="t" anchorCtr="0">
            <a:noAutofit/>
          </a:bodyPr>
          <a:lstStyle/>
          <a:p>
            <a:pPr>
              <a:buSzPct val="25000"/>
            </a:pPr>
            <a:r>
              <a:rPr lang="en-US" sz="3663" b="1" dirty="0">
                <a:solidFill>
                  <a:schemeClr val="bg1"/>
                </a:solidFill>
                <a:latin typeface="Tahoma" panose="020B0604030504040204" pitchFamily="34" charset="0"/>
                <a:ea typeface="+mj-ea"/>
                <a:cs typeface="Tahoma" panose="020B0604030504040204" pitchFamily="34" charset="0"/>
              </a:rPr>
              <a:t>HI SMART </a:t>
            </a:r>
            <a:r>
              <a:rPr lang="en-US" sz="3663" b="1" dirty="0" smtClean="0">
                <a:solidFill>
                  <a:schemeClr val="bg1"/>
                </a:solidFill>
                <a:latin typeface="Tahoma" panose="020B0604030504040204" pitchFamily="34" charset="0"/>
                <a:ea typeface="+mj-ea"/>
                <a:cs typeface="Tahoma" panose="020B0604030504040204" pitchFamily="34" charset="0"/>
              </a:rPr>
              <a:t>3.0</a:t>
            </a:r>
            <a:endParaRPr lang="en-US" sz="3663" b="1" dirty="0">
              <a:solidFill>
                <a:schemeClr val="bg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  <a:sym typeface="Arial"/>
            </a:endParaRPr>
          </a:p>
        </p:txBody>
      </p:sp>
      <p:sp>
        <p:nvSpPr>
          <p:cNvPr id="8" name="Shape 76"/>
          <p:cNvSpPr txBox="1"/>
          <p:nvPr/>
        </p:nvSpPr>
        <p:spPr>
          <a:xfrm>
            <a:off x="439034" y="2537743"/>
            <a:ext cx="6529786" cy="407162"/>
          </a:xfrm>
          <a:prstGeom prst="rect">
            <a:avLst/>
          </a:prstGeom>
          <a:noFill/>
          <a:ln>
            <a:noFill/>
          </a:ln>
        </p:spPr>
        <p:txBody>
          <a:bodyPr lIns="93037" tIns="46506" rIns="93037" bIns="46506" anchor="t" anchorCtr="0">
            <a:noAutofit/>
          </a:bodyPr>
          <a:lstStyle/>
          <a:p>
            <a:pPr>
              <a:buSzPct val="25000"/>
            </a:pPr>
            <a:r>
              <a:rPr lang="ko-KR" altLang="en-US" sz="1832" dirty="0" smtClean="0">
                <a:solidFill>
                  <a:schemeClr val="bg1"/>
                </a:solidFill>
                <a:latin typeface="+mj-ea"/>
                <a:ea typeface="+mj-ea"/>
                <a:cs typeface="현대체 Medium" panose="02020503020101020101" pitchFamily="18" charset="-127"/>
                <a:sym typeface="Arial"/>
              </a:rPr>
              <a:t>사용자 매뉴얼</a:t>
            </a:r>
            <a:endParaRPr lang="en-US" sz="1832" dirty="0">
              <a:solidFill>
                <a:schemeClr val="bg1"/>
              </a:solidFill>
              <a:latin typeface="+mj-ea"/>
              <a:ea typeface="+mj-ea"/>
              <a:cs typeface="현대체 Medium" panose="02020503020101020101" pitchFamily="18" charset="-127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0242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965627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1. </a:t>
            </a:r>
            <a:r>
              <a:rPr lang="ko-KR" altLang="en-US" sz="1400" b="1" dirty="0" err="1" smtClean="0"/>
              <a:t>모바일</a:t>
            </a:r>
            <a:endParaRPr lang="ko-KR" altLang="en-US" sz="1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340768"/>
            <a:ext cx="280831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/>
              <a:t>1)</a:t>
            </a:r>
            <a:r>
              <a:rPr lang="ko-KR" altLang="en-US" sz="1400" dirty="0" err="1" smtClean="0"/>
              <a:t>앱</a:t>
            </a:r>
            <a:r>
              <a:rPr lang="ko-KR" altLang="en-US" sz="1400" dirty="0" smtClean="0"/>
              <a:t> 설치</a:t>
            </a:r>
            <a:endParaRPr lang="en-US" altLang="ko-KR" sz="1400" dirty="0" smtClean="0"/>
          </a:p>
          <a:p>
            <a:pPr>
              <a:lnSpc>
                <a:spcPct val="150000"/>
              </a:lnSpc>
            </a:pPr>
            <a:r>
              <a:rPr lang="en-US" altLang="ko-KR" sz="1400" dirty="0" smtClean="0"/>
              <a:t>2)</a:t>
            </a:r>
            <a:r>
              <a:rPr lang="ko-KR" altLang="en-US" sz="1400" dirty="0" smtClean="0"/>
              <a:t>실행 및 로그인</a:t>
            </a:r>
            <a:endParaRPr lang="en-US" altLang="ko-KR" sz="1400" dirty="0" smtClean="0"/>
          </a:p>
          <a:p>
            <a:pPr>
              <a:lnSpc>
                <a:spcPct val="150000"/>
              </a:lnSpc>
            </a:pPr>
            <a:r>
              <a:rPr lang="en-US" altLang="ko-KR" sz="1400" dirty="0" smtClean="0"/>
              <a:t>3)</a:t>
            </a:r>
            <a:r>
              <a:rPr lang="ko-KR" altLang="en-US" sz="1400" dirty="0" smtClean="0"/>
              <a:t>서비스 이용</a:t>
            </a:r>
            <a:endParaRPr lang="ko-KR" altLang="en-US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611560" y="26064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/>
              <a:t>  목차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51520" y="3225750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2. PC</a:t>
            </a:r>
            <a:endParaRPr lang="ko-KR" altLang="en-US" sz="1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467544" y="3600891"/>
            <a:ext cx="3600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/>
              <a:t>1)</a:t>
            </a:r>
            <a:r>
              <a:rPr lang="ko-KR" altLang="en-US" sz="1400" dirty="0" smtClean="0"/>
              <a:t>웹 서비스 접속 및 로그인</a:t>
            </a:r>
            <a:endParaRPr lang="en-US" altLang="ko-KR" sz="1400" dirty="0" smtClean="0"/>
          </a:p>
          <a:p>
            <a:pPr>
              <a:lnSpc>
                <a:spcPct val="150000"/>
              </a:lnSpc>
            </a:pPr>
            <a:r>
              <a:rPr lang="en-US" altLang="ko-KR" sz="1400" dirty="0" smtClean="0"/>
              <a:t>2)</a:t>
            </a:r>
            <a:r>
              <a:rPr lang="ko-KR" altLang="en-US" sz="1400" dirty="0" smtClean="0"/>
              <a:t>서비스 이용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30698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273977" y="2315575"/>
            <a:ext cx="6870023" cy="19834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699792" y="3122630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err="1" smtClean="0">
                <a:solidFill>
                  <a:schemeClr val="bg1"/>
                </a:solidFill>
                <a:latin typeface="+mj-lt"/>
              </a:rPr>
              <a:t>모바일</a:t>
            </a:r>
            <a:endParaRPr lang="ko-KR" altLang="en-US" sz="20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54572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373085" y="197686"/>
            <a:ext cx="21066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mtClean="0">
                <a:solidFill>
                  <a:schemeClr val="bg1"/>
                </a:solidFill>
                <a:latin typeface="+mj-lt"/>
              </a:rPr>
              <a:t>1. PC </a:t>
            </a:r>
            <a:r>
              <a:rPr lang="ko-KR" altLang="en-US" sz="2000" smtClean="0">
                <a:solidFill>
                  <a:schemeClr val="bg1"/>
                </a:solidFill>
                <a:latin typeface="+mj-lt"/>
              </a:rPr>
              <a:t>및 앱 설치</a:t>
            </a:r>
            <a:endParaRPr lang="ko-KR" altLang="en-US" sz="20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965627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구글 플레이스토어 및 애플 앱스토어에서 </a:t>
            </a:r>
            <a:r>
              <a:rPr lang="en-US" altLang="ko-KR" sz="1600" dirty="0" smtClean="0"/>
              <a:t>‘</a:t>
            </a:r>
            <a:r>
              <a:rPr lang="ko-KR" altLang="en-US" sz="1600" dirty="0" err="1" smtClean="0"/>
              <a:t>하이스마트</a:t>
            </a:r>
            <a:r>
              <a:rPr lang="en-US" altLang="ko-KR" sz="1600" dirty="0" smtClean="0"/>
              <a:t>3.0’</a:t>
            </a:r>
            <a:r>
              <a:rPr lang="ko-KR" altLang="en-US" sz="1600" dirty="0" smtClean="0"/>
              <a:t>을 검색하여 어플리케이션을 설치합니다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7943308" y="197686"/>
            <a:ext cx="877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dirty="0" err="1" smtClean="0">
                <a:solidFill>
                  <a:schemeClr val="bg1"/>
                </a:solidFill>
                <a:latin typeface="+mj-lt"/>
              </a:rPr>
              <a:t>모바일</a:t>
            </a:r>
            <a:endParaRPr lang="en-US" altLang="ko-KR" dirty="0" smtClean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5004048" y="1733123"/>
            <a:ext cx="2873786" cy="4631818"/>
            <a:chOff x="4092996" y="2327493"/>
            <a:chExt cx="3014939" cy="6014843"/>
          </a:xfrm>
        </p:grpSpPr>
        <p:pic>
          <p:nvPicPr>
            <p:cNvPr id="12" name="Picture 8" descr="C:\Users\Jo Seul Ki\Desktop\11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82"/>
            <a:stretch/>
          </p:blipFill>
          <p:spPr bwMode="auto">
            <a:xfrm>
              <a:off x="4092996" y="2327493"/>
              <a:ext cx="3014939" cy="6014843"/>
            </a:xfrm>
            <a:prstGeom prst="rect">
              <a:avLst/>
            </a:prstGeom>
            <a:solidFill>
              <a:srgbClr val="555555"/>
            </a:solidFill>
            <a:extLst/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9196" y="4172147"/>
              <a:ext cx="369812" cy="369812"/>
            </a:xfrm>
            <a:prstGeom prst="rect">
              <a:avLst/>
            </a:prstGeom>
          </p:spPr>
        </p:pic>
        <p:sp>
          <p:nvSpPr>
            <p:cNvPr id="14" name="직사각형 13"/>
            <p:cNvSpPr/>
            <p:nvPr/>
          </p:nvSpPr>
          <p:spPr>
            <a:xfrm>
              <a:off x="5031368" y="4559808"/>
              <a:ext cx="1186961" cy="405134"/>
            </a:xfrm>
            <a:prstGeom prst="rect">
              <a:avLst/>
            </a:prstGeom>
            <a:solidFill>
              <a:srgbClr val="555555"/>
            </a:solidFill>
            <a:ln>
              <a:solidFill>
                <a:srgbClr val="5555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900" dirty="0" err="1" smtClean="0">
                  <a:solidFill>
                    <a:schemeClr val="bg1">
                      <a:lumMod val="85000"/>
                    </a:schemeClr>
                  </a:solidFill>
                </a:rPr>
                <a:t>하이스마트</a:t>
              </a:r>
              <a:r>
                <a:rPr lang="ko-KR" altLang="en-US" sz="900" dirty="0" smtClean="0">
                  <a:solidFill>
                    <a:schemeClr val="bg1">
                      <a:lumMod val="85000"/>
                    </a:schemeClr>
                  </a:solidFill>
                </a:rPr>
                <a:t> </a:t>
              </a:r>
              <a:endParaRPr lang="en-US" altLang="ko-KR" sz="900" dirty="0" smtClean="0">
                <a:solidFill>
                  <a:schemeClr val="bg1">
                    <a:lumMod val="85000"/>
                  </a:schemeClr>
                </a:solidFill>
              </a:endParaRPr>
            </a:p>
            <a:p>
              <a:pPr algn="ctr"/>
              <a:r>
                <a:rPr lang="en-US" altLang="ko-KR" sz="900" dirty="0" smtClean="0">
                  <a:solidFill>
                    <a:schemeClr val="bg1">
                      <a:lumMod val="85000"/>
                    </a:schemeClr>
                  </a:solidFill>
                </a:rPr>
                <a:t>3.0</a:t>
              </a:r>
            </a:p>
          </p:txBody>
        </p:sp>
      </p:grpSp>
      <p:pic>
        <p:nvPicPr>
          <p:cNvPr id="15" name="Picture 7" descr="C:\Users\Jo Seul Ki\Desktop\0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6"/>
          <a:stretch/>
        </p:blipFill>
        <p:spPr bwMode="auto">
          <a:xfrm>
            <a:off x="683568" y="1733123"/>
            <a:ext cx="2880704" cy="4631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280" y="2142168"/>
            <a:ext cx="318803" cy="304189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1210001" y="2130831"/>
            <a:ext cx="1627258" cy="2825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81066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62132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43198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24263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05329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886395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367461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48527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1152166" y="2175134"/>
            <a:ext cx="1008701" cy="2382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81066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62132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43198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24263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05329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886395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367461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48527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하이스마트</a:t>
            </a:r>
            <a:r>
              <a:rPr lang="ko-KR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9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3.0</a:t>
            </a:r>
            <a:endParaRPr lang="en-US" altLang="ko-KR" sz="9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152166" y="1790697"/>
            <a:ext cx="1627258" cy="17338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81066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62132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43198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24263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05329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886395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367461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48527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957094" y="1773725"/>
            <a:ext cx="1008701" cy="2382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81066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62132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43198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24263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05329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886395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367461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48527" algn="l" defTabSz="962132" rtl="0" eaLnBrk="1" latinLnBrk="1" hangingPunct="1">
              <a:defRPr sz="1894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하이스마트</a:t>
            </a:r>
            <a:r>
              <a:rPr lang="ko-KR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altLang="ko-KR" sz="9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3.0</a:t>
            </a:r>
            <a:endParaRPr lang="en-US" altLang="ko-KR" sz="9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269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73085" y="197686"/>
            <a:ext cx="15872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1. </a:t>
            </a:r>
            <a:r>
              <a:rPr lang="ko-KR" altLang="en-US" sz="2000" dirty="0" err="1" smtClean="0">
                <a:solidFill>
                  <a:schemeClr val="bg1"/>
                </a:solidFill>
                <a:latin typeface="+mj-lt"/>
              </a:rPr>
              <a:t>앱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 로그인</a:t>
            </a:r>
            <a:endParaRPr lang="ko-KR" alt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965627"/>
            <a:ext cx="87129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err="1" smtClean="0"/>
              <a:t>앱을</a:t>
            </a:r>
            <a:r>
              <a:rPr lang="ko-KR" altLang="en-US" sz="1600" dirty="0" smtClean="0"/>
              <a:t> 실행 한 후 로그인 창이 노출되면 로그인합니다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7943308" y="197686"/>
            <a:ext cx="877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dirty="0" err="1" smtClean="0">
                <a:solidFill>
                  <a:schemeClr val="bg1"/>
                </a:solidFill>
                <a:latin typeface="+mj-lt"/>
              </a:rPr>
              <a:t>모바일</a:t>
            </a:r>
            <a:endParaRPr lang="en-US" altLang="ko-KR" dirty="0" smtClean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14" name="직선 화살표 연결선 13"/>
          <p:cNvCxnSpPr/>
          <p:nvPr/>
        </p:nvCxnSpPr>
        <p:spPr>
          <a:xfrm>
            <a:off x="3436491" y="4094673"/>
            <a:ext cx="2301860" cy="0"/>
          </a:xfrm>
          <a:prstGeom prst="straightConnector1">
            <a:avLst/>
          </a:prstGeom>
          <a:ln w="15240">
            <a:solidFill>
              <a:srgbClr val="FF0000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순서도: 판단 14"/>
          <p:cNvSpPr/>
          <p:nvPr/>
        </p:nvSpPr>
        <p:spPr>
          <a:xfrm>
            <a:off x="3824256" y="3706925"/>
            <a:ext cx="1458410" cy="775495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050" dirty="0" smtClean="0"/>
              <a:t>로그인</a:t>
            </a:r>
            <a:endParaRPr lang="ko-KR" altLang="en-US" sz="1050" dirty="0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87" y="1825277"/>
            <a:ext cx="2551731" cy="4538793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503" y="1772816"/>
            <a:ext cx="2540317" cy="453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290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73085" y="197686"/>
            <a:ext cx="1497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2. 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통합현황</a:t>
            </a:r>
            <a:endParaRPr lang="ko-KR" altLang="en-US" sz="2000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10" name="직선 화살표 연결선 9"/>
          <p:cNvCxnSpPr/>
          <p:nvPr/>
        </p:nvCxnSpPr>
        <p:spPr>
          <a:xfrm>
            <a:off x="2593564" y="4149080"/>
            <a:ext cx="1546388" cy="9169"/>
          </a:xfrm>
          <a:prstGeom prst="straightConnector1">
            <a:avLst/>
          </a:prstGeom>
          <a:ln w="15240">
            <a:solidFill>
              <a:srgbClr val="FF0000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순서도: 판단 10"/>
          <p:cNvSpPr/>
          <p:nvPr/>
        </p:nvSpPr>
        <p:spPr>
          <a:xfrm>
            <a:off x="2863847" y="3824943"/>
            <a:ext cx="939439" cy="666611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dirty="0" smtClean="0"/>
              <a:t>선택</a:t>
            </a:r>
            <a:endParaRPr lang="ko-KR" altLang="en-US" sz="1050" dirty="0"/>
          </a:p>
        </p:txBody>
      </p:sp>
      <p:sp>
        <p:nvSpPr>
          <p:cNvPr id="13" name="TextBox 12"/>
          <p:cNvSpPr txBox="1"/>
          <p:nvPr/>
        </p:nvSpPr>
        <p:spPr>
          <a:xfrm>
            <a:off x="7943308" y="197686"/>
            <a:ext cx="877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dirty="0" err="1" smtClean="0">
                <a:solidFill>
                  <a:schemeClr val="bg1"/>
                </a:solidFill>
                <a:latin typeface="+mj-lt"/>
              </a:rPr>
              <a:t>모바일</a:t>
            </a:r>
            <a:endParaRPr lang="en-US" altLang="ko-KR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965627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로그인 성공 후 통합현황 화면에서 본인이 소유한 발전소의 지도 위치와 상세보기 현황을 살펴볼 수 있습니다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40" y="1988840"/>
            <a:ext cx="2303424" cy="4338818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683568" y="4581128"/>
            <a:ext cx="1525910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988840"/>
            <a:ext cx="2304256" cy="4338818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875" y="1988840"/>
            <a:ext cx="2262530" cy="4338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510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73085" y="197686"/>
            <a:ext cx="23727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3. 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모니터링</a:t>
            </a:r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-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인버터</a:t>
            </a:r>
            <a:endParaRPr lang="ko-KR" alt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965627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각 발전소 상세화면으로 이동 시 노출되는 모니터링 화면입니다</a:t>
            </a:r>
            <a:r>
              <a:rPr lang="en-US" altLang="ko-KR" sz="1600" dirty="0" smtClean="0"/>
              <a:t>.</a:t>
            </a:r>
          </a:p>
          <a:p>
            <a:r>
              <a:rPr lang="ko-KR" altLang="en-US" sz="1600" dirty="0" smtClean="0"/>
              <a:t>발전소의 실시간 현황과 각종 이력을 확인 하실 수 있습니다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  <p:sp>
        <p:nvSpPr>
          <p:cNvPr id="14" name="TextBox 13"/>
          <p:cNvSpPr txBox="1"/>
          <p:nvPr/>
        </p:nvSpPr>
        <p:spPr>
          <a:xfrm>
            <a:off x="7943308" y="197686"/>
            <a:ext cx="877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dirty="0" err="1" smtClean="0">
                <a:solidFill>
                  <a:schemeClr val="bg1"/>
                </a:solidFill>
                <a:latin typeface="+mj-lt"/>
              </a:rPr>
              <a:t>모바일</a:t>
            </a:r>
            <a:endParaRPr lang="en-US" altLang="ko-KR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207850" y="1719963"/>
            <a:ext cx="2372233" cy="473766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6072826" y="1466186"/>
            <a:ext cx="1835786" cy="28514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100" dirty="0" smtClean="0"/>
              <a:t>개별 인버터 별 화면</a:t>
            </a:r>
            <a:endParaRPr lang="ko-KR" altLang="en-US" sz="1100" dirty="0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03" y="1751325"/>
            <a:ext cx="2666866" cy="4706305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100" y="1751325"/>
            <a:ext cx="2669287" cy="4706305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27" y="1751325"/>
            <a:ext cx="2338457" cy="4706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5107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273977" y="2315575"/>
            <a:ext cx="6870023" cy="19834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699792" y="3122630"/>
            <a:ext cx="4940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PC</a:t>
            </a:r>
            <a:endParaRPr lang="ko-KR" altLang="en-US" sz="20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06996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73085" y="197686"/>
            <a:ext cx="19864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1. PC 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환경 접속</a:t>
            </a:r>
            <a:endParaRPr lang="ko-KR" alt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58486" y="197686"/>
            <a:ext cx="461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PC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1520" y="965627"/>
            <a:ext cx="87129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err="1"/>
              <a:t>웹브라우저</a:t>
            </a:r>
            <a:r>
              <a:rPr lang="ko-KR" altLang="en-US" sz="1600" dirty="0"/>
              <a:t> </a:t>
            </a:r>
            <a:r>
              <a:rPr lang="ko-KR" altLang="en-US" sz="1600" dirty="0" err="1"/>
              <a:t>주소창에</a:t>
            </a:r>
            <a:r>
              <a:rPr lang="ko-KR" altLang="en-US" sz="1600" dirty="0"/>
              <a:t> </a:t>
            </a:r>
            <a:r>
              <a:rPr lang="en-US" altLang="ko-KR" sz="1600" dirty="0"/>
              <a:t>‘hs3.hyundai-es.co.kr’ </a:t>
            </a:r>
            <a:r>
              <a:rPr lang="ko-KR" altLang="en-US" sz="1600" dirty="0"/>
              <a:t>을</a:t>
            </a:r>
            <a:r>
              <a:rPr lang="en-US" altLang="ko-KR" sz="1600" dirty="0"/>
              <a:t> </a:t>
            </a:r>
            <a:r>
              <a:rPr lang="ko-KR" altLang="en-US" sz="1600" dirty="0"/>
              <a:t>입력하여 사이트에 접속합니다</a:t>
            </a:r>
            <a:r>
              <a:rPr lang="en-US" altLang="ko-KR" sz="1600" dirty="0"/>
              <a:t>.</a:t>
            </a:r>
            <a:endParaRPr lang="ko-KR" altLang="en-US" sz="1600" dirty="0"/>
          </a:p>
        </p:txBody>
      </p:sp>
      <p:sp>
        <p:nvSpPr>
          <p:cNvPr id="11" name="직사각형 10"/>
          <p:cNvSpPr/>
          <p:nvPr/>
        </p:nvSpPr>
        <p:spPr>
          <a:xfrm>
            <a:off x="395536" y="1484784"/>
            <a:ext cx="3046787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hs3.hyundai-es.co.kr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04864"/>
            <a:ext cx="9144000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78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73085" y="197686"/>
            <a:ext cx="23727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2. 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통합현황</a:t>
            </a:r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-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인버터</a:t>
            </a:r>
            <a:endParaRPr lang="ko-KR" alt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965627"/>
            <a:ext cx="87129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1. </a:t>
            </a:r>
            <a:r>
              <a:rPr lang="ko-KR" altLang="en-US" sz="1400" dirty="0" smtClean="0"/>
              <a:t>서비스에 접속하여 지도기반의 화면에서 본인의 발전소 상태와 위치를 확인하고</a:t>
            </a:r>
            <a:endParaRPr lang="en-US" altLang="ko-KR" sz="1400" dirty="0" smtClean="0"/>
          </a:p>
          <a:p>
            <a:r>
              <a:rPr lang="ko-KR" altLang="en-US" sz="1400" dirty="0" smtClean="0"/>
              <a:t>각 </a:t>
            </a:r>
            <a:r>
              <a:rPr lang="ko-KR" altLang="en-US" sz="1400" dirty="0" err="1" smtClean="0"/>
              <a:t>마커를</a:t>
            </a:r>
            <a:r>
              <a:rPr lang="ko-KR" altLang="en-US" sz="1400" dirty="0" smtClean="0"/>
              <a:t> 클릭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상세 모니터링 화면으로 진입합니다</a:t>
            </a:r>
            <a:r>
              <a:rPr lang="en-US" altLang="ko-KR" sz="1400" dirty="0" smtClean="0"/>
              <a:t>.</a:t>
            </a:r>
          </a:p>
          <a:p>
            <a:r>
              <a:rPr lang="en-US" altLang="ko-KR" sz="1400" dirty="0" smtClean="0"/>
              <a:t>2. </a:t>
            </a:r>
            <a:r>
              <a:rPr lang="ko-KR" altLang="en-US" sz="1400" dirty="0" err="1" smtClean="0"/>
              <a:t>마커의</a:t>
            </a:r>
            <a:r>
              <a:rPr lang="ko-KR" altLang="en-US" sz="1400" dirty="0" smtClean="0"/>
              <a:t> 컬러 별 상태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초록색은 가동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붉은색은 고장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노랑색은 통신 이상 상태를 의미합니다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8358486" y="197686"/>
            <a:ext cx="461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PC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6832"/>
            <a:ext cx="9144000" cy="4492549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4427984" y="4221088"/>
            <a:ext cx="288032" cy="28803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4630864" y="4236142"/>
            <a:ext cx="560097" cy="545956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50" dirty="0" smtClean="0">
                <a:latin typeface="+mn-ea"/>
              </a:rPr>
              <a:t>Check</a:t>
            </a:r>
            <a:endParaRPr lang="ko-KR" altLang="en-US" sz="105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561436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73085" y="197686"/>
            <a:ext cx="23727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3. 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모니터링</a:t>
            </a:r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-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인버터</a:t>
            </a:r>
            <a:endParaRPr lang="ko-KR" alt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965627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/>
              <a:t>각 발전소 상세화면으로 이동 시 노출되는 모니터링 화면입니다</a:t>
            </a:r>
            <a:r>
              <a:rPr lang="en-US" altLang="ko-KR" sz="1600" dirty="0"/>
              <a:t>.</a:t>
            </a:r>
          </a:p>
          <a:p>
            <a:r>
              <a:rPr lang="ko-KR" altLang="en-US" sz="1600" dirty="0"/>
              <a:t>발전소의 </a:t>
            </a:r>
            <a:r>
              <a:rPr lang="ko-KR" altLang="en-US" sz="1600" dirty="0" smtClean="0"/>
              <a:t>전체 인버터 기준 실시간 </a:t>
            </a:r>
            <a:r>
              <a:rPr lang="ko-KR" altLang="en-US" sz="1600" dirty="0"/>
              <a:t>현황과 각종 이력을 확인 하실 수 있습니다</a:t>
            </a:r>
            <a:r>
              <a:rPr lang="en-US" altLang="ko-KR" sz="1600" dirty="0"/>
              <a:t>.</a:t>
            </a:r>
            <a:endParaRPr lang="ko-KR" alt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8358486" y="197686"/>
            <a:ext cx="461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PC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44824"/>
            <a:ext cx="9144000" cy="453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6723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73085" y="197686"/>
            <a:ext cx="23727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3. 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모니터링</a:t>
            </a:r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-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인버터</a:t>
            </a:r>
            <a:endParaRPr lang="ko-KR" alt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58486" y="197686"/>
            <a:ext cx="461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PC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484784"/>
            <a:ext cx="4312013" cy="2291614"/>
          </a:xfrm>
          <a:prstGeom prst="rect">
            <a:avLst/>
          </a:prstGeom>
        </p:spPr>
      </p:pic>
      <p:sp>
        <p:nvSpPr>
          <p:cNvPr id="9" name="Shape 135"/>
          <p:cNvSpPr txBox="1"/>
          <p:nvPr/>
        </p:nvSpPr>
        <p:spPr>
          <a:xfrm>
            <a:off x="4644008" y="1081776"/>
            <a:ext cx="2232248" cy="288032"/>
          </a:xfrm>
          <a:prstGeom prst="rect">
            <a:avLst/>
          </a:prstGeom>
          <a:noFill/>
          <a:ln>
            <a:noFill/>
          </a:ln>
        </p:spPr>
        <p:txBody>
          <a:bodyPr lIns="0" tIns="45700" rIns="91425" bIns="45700" anchor="t" anchorCtr="0">
            <a:noAutofit/>
          </a:bodyPr>
          <a:lstStyle>
            <a:defPPr>
              <a:defRPr lang="ko-KR"/>
            </a:defPPr>
            <a:lvl1pPr marL="0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1066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2132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3198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4263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5329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86395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67461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48527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  <a:buClr>
                <a:schemeClr val="dk1"/>
              </a:buClr>
              <a:buSzPct val="25000"/>
            </a:pPr>
            <a:r>
              <a:rPr lang="en-US" altLang="ko-KR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* </a:t>
            </a:r>
            <a:r>
              <a:rPr lang="ko-KR" altLang="en-US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운전</a:t>
            </a:r>
            <a:r>
              <a:rPr lang="en-US" altLang="ko-KR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/</a:t>
            </a:r>
            <a:r>
              <a:rPr lang="ko-KR" altLang="en-US" sz="1300" dirty="0" err="1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정지이력</a:t>
            </a:r>
            <a:r>
              <a:rPr lang="ko-KR" altLang="en-US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 탭 화면</a:t>
            </a:r>
            <a:endParaRPr lang="en-US" sz="1300" dirty="0">
              <a:solidFill>
                <a:schemeClr val="dk1"/>
              </a:solidFill>
              <a:latin typeface="+mn-ea"/>
              <a:ea typeface="+mn-ea"/>
              <a:cs typeface="현대체 Medium" panose="02020503020101020101" pitchFamily="18" charset="-127"/>
              <a:sym typeface="Arial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4784"/>
            <a:ext cx="4283967" cy="2291614"/>
          </a:xfrm>
          <a:prstGeom prst="rect">
            <a:avLst/>
          </a:prstGeom>
        </p:spPr>
      </p:pic>
      <p:sp>
        <p:nvSpPr>
          <p:cNvPr id="12" name="Shape 135"/>
          <p:cNvSpPr txBox="1"/>
          <p:nvPr/>
        </p:nvSpPr>
        <p:spPr>
          <a:xfrm>
            <a:off x="30415" y="1081776"/>
            <a:ext cx="2232248" cy="288032"/>
          </a:xfrm>
          <a:prstGeom prst="rect">
            <a:avLst/>
          </a:prstGeom>
          <a:noFill/>
          <a:ln>
            <a:noFill/>
          </a:ln>
        </p:spPr>
        <p:txBody>
          <a:bodyPr lIns="0" tIns="45700" rIns="91425" bIns="45700" anchor="t" anchorCtr="0">
            <a:noAutofit/>
          </a:bodyPr>
          <a:lstStyle>
            <a:defPPr>
              <a:defRPr lang="ko-KR"/>
            </a:defPPr>
            <a:lvl1pPr marL="0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1066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2132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3198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4263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5329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86395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67461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48527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  <a:buClr>
                <a:schemeClr val="dk1"/>
              </a:buClr>
              <a:buSzPct val="25000"/>
            </a:pPr>
            <a:r>
              <a:rPr lang="en-US" altLang="ko-KR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* </a:t>
            </a:r>
            <a:r>
              <a:rPr lang="ko-KR" altLang="en-US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운전 현황 탭 화면</a:t>
            </a:r>
            <a:endParaRPr lang="en-US" sz="1300" dirty="0">
              <a:solidFill>
                <a:schemeClr val="dk1"/>
              </a:solidFill>
              <a:latin typeface="+mn-ea"/>
              <a:ea typeface="+mn-ea"/>
              <a:cs typeface="현대체 Medium" panose="02020503020101020101" pitchFamily="18" charset="-127"/>
              <a:sym typeface="Arial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93096"/>
            <a:ext cx="4291099" cy="2304256"/>
          </a:xfrm>
          <a:prstGeom prst="rect">
            <a:avLst/>
          </a:prstGeom>
        </p:spPr>
      </p:pic>
      <p:sp>
        <p:nvSpPr>
          <p:cNvPr id="13" name="Shape 135"/>
          <p:cNvSpPr txBox="1"/>
          <p:nvPr/>
        </p:nvSpPr>
        <p:spPr>
          <a:xfrm>
            <a:off x="0" y="3925374"/>
            <a:ext cx="2232248" cy="288032"/>
          </a:xfrm>
          <a:prstGeom prst="rect">
            <a:avLst/>
          </a:prstGeom>
          <a:noFill/>
          <a:ln>
            <a:noFill/>
          </a:ln>
        </p:spPr>
        <p:txBody>
          <a:bodyPr lIns="0" tIns="45700" rIns="91425" bIns="45700" anchor="t" anchorCtr="0">
            <a:noAutofit/>
          </a:bodyPr>
          <a:lstStyle>
            <a:defPPr>
              <a:defRPr lang="ko-KR"/>
            </a:defPPr>
            <a:lvl1pPr marL="0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1066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2132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3198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4263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5329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86395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67461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48527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  <a:buClr>
                <a:schemeClr val="dk1"/>
              </a:buClr>
              <a:buSzPct val="25000"/>
            </a:pPr>
            <a:r>
              <a:rPr lang="en-US" altLang="ko-KR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* </a:t>
            </a:r>
            <a:r>
              <a:rPr lang="ko-KR" altLang="en-US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고장 현황 탭 화면</a:t>
            </a:r>
            <a:endParaRPr lang="en-US" sz="1300" dirty="0">
              <a:solidFill>
                <a:schemeClr val="dk1"/>
              </a:solidFill>
              <a:latin typeface="+mn-ea"/>
              <a:ea typeface="+mn-ea"/>
              <a:cs typeface="현대체 Medium" panose="02020503020101020101" pitchFamily="18" charset="-127"/>
              <a:sym typeface="Arial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293096"/>
            <a:ext cx="4312013" cy="2304256"/>
          </a:xfrm>
          <a:prstGeom prst="rect">
            <a:avLst/>
          </a:prstGeom>
        </p:spPr>
      </p:pic>
      <p:sp>
        <p:nvSpPr>
          <p:cNvPr id="14" name="Shape 135"/>
          <p:cNvSpPr txBox="1"/>
          <p:nvPr/>
        </p:nvSpPr>
        <p:spPr>
          <a:xfrm>
            <a:off x="4644008" y="3933056"/>
            <a:ext cx="2232248" cy="288032"/>
          </a:xfrm>
          <a:prstGeom prst="rect">
            <a:avLst/>
          </a:prstGeom>
          <a:noFill/>
          <a:ln>
            <a:noFill/>
          </a:ln>
        </p:spPr>
        <p:txBody>
          <a:bodyPr lIns="0" tIns="45700" rIns="91425" bIns="45700" anchor="t" anchorCtr="0">
            <a:noAutofit/>
          </a:bodyPr>
          <a:lstStyle>
            <a:defPPr>
              <a:defRPr lang="ko-KR"/>
            </a:defPPr>
            <a:lvl1pPr marL="0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1066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2132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3198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4263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5329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86395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67461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48527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  <a:buClr>
                <a:schemeClr val="dk1"/>
              </a:buClr>
              <a:buSzPct val="25000"/>
            </a:pPr>
            <a:r>
              <a:rPr lang="en-US" altLang="ko-KR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* </a:t>
            </a:r>
            <a:r>
              <a:rPr lang="en-US" altLang="ko-KR" sz="1300" dirty="0" err="1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Mppt</a:t>
            </a:r>
            <a:r>
              <a:rPr lang="ko-KR" altLang="en-US" sz="1300" dirty="0" smtClean="0">
                <a:solidFill>
                  <a:schemeClr val="dk1"/>
                </a:solidFill>
                <a:latin typeface="+mn-ea"/>
                <a:cs typeface="현대체 Medium" panose="02020503020101020101" pitchFamily="18" charset="-127"/>
                <a:sym typeface="Arial"/>
              </a:rPr>
              <a:t>별 정보 탭 화면</a:t>
            </a:r>
            <a:endParaRPr lang="en-US" sz="1300" dirty="0">
              <a:solidFill>
                <a:schemeClr val="dk1"/>
              </a:solidFill>
              <a:latin typeface="+mn-ea"/>
              <a:ea typeface="+mn-ea"/>
              <a:cs typeface="현대체 Medium" panose="02020503020101020101" pitchFamily="18" charset="-127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38000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44824"/>
            <a:ext cx="9144000" cy="452144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73085" y="197686"/>
            <a:ext cx="37561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3. 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모니터링</a:t>
            </a:r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-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인버터</a:t>
            </a:r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/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개별인버터</a:t>
            </a:r>
            <a:endParaRPr lang="ko-KR" alt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965627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/>
              <a:t>각 발전소 상세화면으로 이동 시 노출되는 모니터링 화면입니다</a:t>
            </a:r>
            <a:r>
              <a:rPr lang="en-US" altLang="ko-KR" sz="1600" dirty="0"/>
              <a:t>.</a:t>
            </a:r>
          </a:p>
          <a:p>
            <a:r>
              <a:rPr lang="ko-KR" altLang="en-US" sz="1600" dirty="0"/>
              <a:t>발전소의 </a:t>
            </a:r>
            <a:r>
              <a:rPr lang="ko-KR" altLang="en-US" sz="1600" dirty="0" smtClean="0"/>
              <a:t>개별 인버터 기준 실시간 </a:t>
            </a:r>
            <a:r>
              <a:rPr lang="ko-KR" altLang="en-US" sz="1600" dirty="0"/>
              <a:t>현황과 각종 이력을 확인 하실 수 있습니다</a:t>
            </a:r>
            <a:r>
              <a:rPr lang="en-US" altLang="ko-KR" sz="1600" dirty="0"/>
              <a:t>.</a:t>
            </a:r>
            <a:endParaRPr lang="ko-KR" altLang="en-US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8358486" y="197686"/>
            <a:ext cx="461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PC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11560" y="2708920"/>
            <a:ext cx="1080121" cy="52095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378756" y="2332459"/>
            <a:ext cx="524093" cy="52409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50" dirty="0" smtClean="0">
                <a:latin typeface="+mn-ea"/>
              </a:rPr>
              <a:t>Check</a:t>
            </a:r>
            <a:endParaRPr lang="ko-KR" altLang="en-US" sz="105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877525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73085" y="197686"/>
            <a:ext cx="38459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3. </a:t>
            </a:r>
            <a:r>
              <a:rPr lang="ko-KR" altLang="en-US" sz="2000" dirty="0" smtClean="0">
                <a:solidFill>
                  <a:schemeClr val="bg1"/>
                </a:solidFill>
                <a:latin typeface="+mj-lt"/>
              </a:rPr>
              <a:t>모니터링</a:t>
            </a:r>
            <a:r>
              <a:rPr lang="en-US" altLang="ko-KR" sz="2000" dirty="0" smtClean="0">
                <a:solidFill>
                  <a:schemeClr val="bg1"/>
                </a:solidFill>
                <a:latin typeface="+mj-lt"/>
              </a:rPr>
              <a:t>-</a:t>
            </a:r>
            <a:r>
              <a:rPr lang="ko-KR" altLang="en-US" sz="2000" dirty="0">
                <a:solidFill>
                  <a:schemeClr val="bg1"/>
                </a:solidFill>
              </a:rPr>
              <a:t>인버터</a:t>
            </a:r>
            <a:r>
              <a:rPr lang="en-US" altLang="ko-KR" sz="2000" dirty="0">
                <a:solidFill>
                  <a:schemeClr val="bg1"/>
                </a:solidFill>
              </a:rPr>
              <a:t>/</a:t>
            </a:r>
            <a:r>
              <a:rPr lang="ko-KR" altLang="en-US" sz="2000" dirty="0" smtClean="0">
                <a:solidFill>
                  <a:schemeClr val="bg1"/>
                </a:solidFill>
              </a:rPr>
              <a:t>개별 인버터</a:t>
            </a:r>
            <a:endParaRPr lang="ko-KR" altLang="en-US" sz="20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58486" y="197686"/>
            <a:ext cx="461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PC</a:t>
            </a:r>
          </a:p>
        </p:txBody>
      </p:sp>
      <p:sp>
        <p:nvSpPr>
          <p:cNvPr id="9" name="Shape 135"/>
          <p:cNvSpPr txBox="1"/>
          <p:nvPr/>
        </p:nvSpPr>
        <p:spPr>
          <a:xfrm>
            <a:off x="4644008" y="1081776"/>
            <a:ext cx="2232248" cy="288032"/>
          </a:xfrm>
          <a:prstGeom prst="rect">
            <a:avLst/>
          </a:prstGeom>
          <a:noFill/>
          <a:ln>
            <a:noFill/>
          </a:ln>
        </p:spPr>
        <p:txBody>
          <a:bodyPr lIns="0" tIns="45700" rIns="91425" bIns="45700" anchor="t" anchorCtr="0">
            <a:noAutofit/>
          </a:bodyPr>
          <a:lstStyle>
            <a:defPPr>
              <a:defRPr lang="ko-KR"/>
            </a:defPPr>
            <a:lvl1pPr marL="0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1066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2132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3198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4263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5329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86395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67461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48527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  <a:buClr>
                <a:schemeClr val="dk1"/>
              </a:buClr>
              <a:buSzPct val="25000"/>
            </a:pPr>
            <a:r>
              <a:rPr lang="en-US" altLang="ko-KR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* </a:t>
            </a:r>
            <a:r>
              <a:rPr lang="ko-KR" altLang="en-US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운전</a:t>
            </a:r>
            <a:r>
              <a:rPr lang="en-US" altLang="ko-KR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/</a:t>
            </a:r>
            <a:r>
              <a:rPr lang="ko-KR" altLang="en-US" sz="1300" dirty="0" err="1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정지이력</a:t>
            </a:r>
            <a:r>
              <a:rPr lang="ko-KR" altLang="en-US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 탭 화면</a:t>
            </a:r>
            <a:endParaRPr lang="en-US" sz="1300" dirty="0">
              <a:solidFill>
                <a:schemeClr val="dk1"/>
              </a:solidFill>
              <a:latin typeface="+mn-ea"/>
              <a:ea typeface="+mn-ea"/>
              <a:cs typeface="현대체 Medium" panose="02020503020101020101" pitchFamily="18" charset="-127"/>
              <a:sym typeface="Arial"/>
            </a:endParaRPr>
          </a:p>
        </p:txBody>
      </p:sp>
      <p:sp>
        <p:nvSpPr>
          <p:cNvPr id="12" name="Shape 135"/>
          <p:cNvSpPr txBox="1"/>
          <p:nvPr/>
        </p:nvSpPr>
        <p:spPr>
          <a:xfrm>
            <a:off x="30415" y="1081776"/>
            <a:ext cx="2232248" cy="288032"/>
          </a:xfrm>
          <a:prstGeom prst="rect">
            <a:avLst/>
          </a:prstGeom>
          <a:noFill/>
          <a:ln>
            <a:noFill/>
          </a:ln>
        </p:spPr>
        <p:txBody>
          <a:bodyPr lIns="0" tIns="45700" rIns="91425" bIns="45700" anchor="t" anchorCtr="0">
            <a:noAutofit/>
          </a:bodyPr>
          <a:lstStyle>
            <a:defPPr>
              <a:defRPr lang="ko-KR"/>
            </a:defPPr>
            <a:lvl1pPr marL="0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1066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2132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3198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4263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5329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86395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67461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48527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  <a:buClr>
                <a:schemeClr val="dk1"/>
              </a:buClr>
              <a:buSzPct val="25000"/>
            </a:pPr>
            <a:r>
              <a:rPr lang="en-US" altLang="ko-KR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* </a:t>
            </a:r>
            <a:r>
              <a:rPr lang="ko-KR" altLang="en-US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운전 현황 탭 화면</a:t>
            </a:r>
            <a:endParaRPr lang="en-US" sz="1300" dirty="0">
              <a:solidFill>
                <a:schemeClr val="dk1"/>
              </a:solidFill>
              <a:latin typeface="+mn-ea"/>
              <a:ea typeface="+mn-ea"/>
              <a:cs typeface="현대체 Medium" panose="02020503020101020101" pitchFamily="18" charset="-127"/>
              <a:sym typeface="Arial"/>
            </a:endParaRPr>
          </a:p>
        </p:txBody>
      </p:sp>
      <p:sp>
        <p:nvSpPr>
          <p:cNvPr id="13" name="Shape 135"/>
          <p:cNvSpPr txBox="1"/>
          <p:nvPr/>
        </p:nvSpPr>
        <p:spPr>
          <a:xfrm>
            <a:off x="0" y="3925374"/>
            <a:ext cx="2232248" cy="288032"/>
          </a:xfrm>
          <a:prstGeom prst="rect">
            <a:avLst/>
          </a:prstGeom>
          <a:noFill/>
          <a:ln>
            <a:noFill/>
          </a:ln>
        </p:spPr>
        <p:txBody>
          <a:bodyPr lIns="0" tIns="45700" rIns="91425" bIns="45700" anchor="t" anchorCtr="0">
            <a:noAutofit/>
          </a:bodyPr>
          <a:lstStyle>
            <a:defPPr>
              <a:defRPr lang="ko-KR"/>
            </a:defPPr>
            <a:lvl1pPr marL="0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1066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2132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3198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4263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5329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86395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67461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48527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  <a:buClr>
                <a:schemeClr val="dk1"/>
              </a:buClr>
              <a:buSzPct val="25000"/>
            </a:pPr>
            <a:r>
              <a:rPr lang="en-US" altLang="ko-KR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* </a:t>
            </a:r>
            <a:r>
              <a:rPr lang="ko-KR" altLang="en-US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고장 현황 탭 화면</a:t>
            </a:r>
            <a:endParaRPr lang="en-US" sz="1300" dirty="0">
              <a:solidFill>
                <a:schemeClr val="dk1"/>
              </a:solidFill>
              <a:latin typeface="+mn-ea"/>
              <a:ea typeface="+mn-ea"/>
              <a:cs typeface="현대체 Medium" panose="02020503020101020101" pitchFamily="18" charset="-127"/>
              <a:sym typeface="Arial"/>
            </a:endParaRPr>
          </a:p>
        </p:txBody>
      </p:sp>
      <p:sp>
        <p:nvSpPr>
          <p:cNvPr id="14" name="Shape 135"/>
          <p:cNvSpPr txBox="1"/>
          <p:nvPr/>
        </p:nvSpPr>
        <p:spPr>
          <a:xfrm>
            <a:off x="4644008" y="3933056"/>
            <a:ext cx="2232248" cy="288032"/>
          </a:xfrm>
          <a:prstGeom prst="rect">
            <a:avLst/>
          </a:prstGeom>
          <a:noFill/>
          <a:ln>
            <a:noFill/>
          </a:ln>
        </p:spPr>
        <p:txBody>
          <a:bodyPr lIns="0" tIns="45700" rIns="91425" bIns="45700" anchor="t" anchorCtr="0">
            <a:noAutofit/>
          </a:bodyPr>
          <a:lstStyle>
            <a:defPPr>
              <a:defRPr lang="ko-KR"/>
            </a:defPPr>
            <a:lvl1pPr marL="0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1066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2132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3198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4263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5329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86395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67461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48527" algn="l" defTabSz="962132" rtl="0" eaLnBrk="1" latinLnBrk="1" hangingPunct="1">
              <a:defRPr sz="18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  <a:buClr>
                <a:schemeClr val="dk1"/>
              </a:buClr>
              <a:buSzPct val="25000"/>
            </a:pPr>
            <a:r>
              <a:rPr lang="en-US" altLang="ko-KR" sz="1300" dirty="0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* </a:t>
            </a:r>
            <a:r>
              <a:rPr lang="en-US" altLang="ko-KR" sz="1300" dirty="0" err="1" smtClean="0">
                <a:solidFill>
                  <a:schemeClr val="dk1"/>
                </a:solidFill>
                <a:latin typeface="+mn-ea"/>
                <a:ea typeface="+mn-ea"/>
                <a:cs typeface="현대체 Medium" panose="02020503020101020101" pitchFamily="18" charset="-127"/>
                <a:sym typeface="Arial"/>
              </a:rPr>
              <a:t>Mppt</a:t>
            </a:r>
            <a:r>
              <a:rPr lang="ko-KR" altLang="en-US" sz="1300" dirty="0" smtClean="0">
                <a:solidFill>
                  <a:schemeClr val="dk1"/>
                </a:solidFill>
                <a:latin typeface="+mn-ea"/>
                <a:cs typeface="현대체 Medium" panose="02020503020101020101" pitchFamily="18" charset="-127"/>
                <a:sym typeface="Arial"/>
              </a:rPr>
              <a:t>별 정보 탭 화면</a:t>
            </a:r>
            <a:endParaRPr lang="en-US" sz="1300" dirty="0">
              <a:solidFill>
                <a:schemeClr val="dk1"/>
              </a:solidFill>
              <a:latin typeface="+mn-ea"/>
              <a:ea typeface="+mn-ea"/>
              <a:cs typeface="현대체 Medium" panose="02020503020101020101" pitchFamily="18" charset="-127"/>
              <a:sym typeface="Arial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4784"/>
            <a:ext cx="4291099" cy="229161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484784"/>
            <a:ext cx="4312013" cy="2291613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93840"/>
            <a:ext cx="4304667" cy="2303511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293840"/>
            <a:ext cx="4240005" cy="230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1994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852936"/>
            <a:ext cx="2488674" cy="792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09320"/>
            <a:ext cx="847712" cy="39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765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314</Words>
  <Application>Microsoft Office PowerPoint</Application>
  <PresentationFormat>화면 슬라이드 쇼(4:3)</PresentationFormat>
  <Paragraphs>65</Paragraphs>
  <Slides>15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0" baseType="lpstr">
      <vt:lpstr>맑은 고딕</vt:lpstr>
      <vt:lpstr>현대체 Medium</vt:lpstr>
      <vt:lpstr>Arial</vt:lpstr>
      <vt:lpstr>Tahoma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HHI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vmuser</dc:creator>
  <cp:lastModifiedBy>HHI</cp:lastModifiedBy>
  <cp:revision>89</cp:revision>
  <cp:lastPrinted>2019-07-29T08:38:36Z</cp:lastPrinted>
  <dcterms:created xsi:type="dcterms:W3CDTF">2019-07-29T08:02:29Z</dcterms:created>
  <dcterms:modified xsi:type="dcterms:W3CDTF">2021-07-01T07:12:12Z</dcterms:modified>
</cp:coreProperties>
</file>